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94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3" r:id="rId7"/>
    <p:sldId id="261" r:id="rId8"/>
    <p:sldId id="260" r:id="rId9"/>
    <p:sldId id="267" r:id="rId10"/>
    <p:sldId id="264" r:id="rId11"/>
    <p:sldId id="265" r:id="rId12"/>
    <p:sldId id="271" r:id="rId13"/>
    <p:sldId id="270" r:id="rId14"/>
    <p:sldId id="268" r:id="rId15"/>
    <p:sldId id="275" r:id="rId16"/>
    <p:sldId id="281" r:id="rId17"/>
    <p:sldId id="273" r:id="rId18"/>
    <p:sldId id="282" r:id="rId19"/>
    <p:sldId id="274" r:id="rId20"/>
    <p:sldId id="290" r:id="rId21"/>
    <p:sldId id="287" r:id="rId22"/>
    <p:sldId id="289" r:id="rId23"/>
    <p:sldId id="291" r:id="rId24"/>
    <p:sldId id="286" r:id="rId25"/>
    <p:sldId id="288" r:id="rId26"/>
    <p:sldId id="276" r:id="rId27"/>
    <p:sldId id="272" r:id="rId28"/>
    <p:sldId id="283" r:id="rId29"/>
    <p:sldId id="284" r:id="rId30"/>
    <p:sldId id="278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yan touhao" initials="st" lastIdx="3" clrIdx="0">
    <p:extLst>
      <p:ext uri="{19B8F6BF-5375-455C-9EA6-DF929625EA0E}">
        <p15:presenceInfo xmlns:p15="http://schemas.microsoft.com/office/powerpoint/2012/main" userId="0827b1d1c4b44b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72194" autoAdjust="0"/>
  </p:normalViewPr>
  <p:slideViewPr>
    <p:cSldViewPr snapToGrid="0" snapToObjects="1">
      <p:cViewPr varScale="1">
        <p:scale>
          <a:sx n="57" d="100"/>
          <a:sy n="57" d="100"/>
        </p:scale>
        <p:origin x="706" y="43"/>
      </p:cViewPr>
      <p:guideLst/>
    </p:cSldViewPr>
  </p:slideViewPr>
  <p:outlineViewPr>
    <p:cViewPr>
      <p:scale>
        <a:sx n="33" d="100"/>
        <a:sy n="33" d="100"/>
      </p:scale>
      <p:origin x="0" y="-336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31E52-38EA-47DD-B766-09862B776630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2C318-961E-46AA-BFC2-40B7A87422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8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1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6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例如，在坐标系中确定一个未知的图像是三角还是圆圈。先计算未知图形到每一个的距离，然后根据</a:t>
            </a:r>
            <a:r>
              <a:rPr lang="en-US" altLang="zh-CN" dirty="0"/>
              <a:t>K</a:t>
            </a:r>
            <a:r>
              <a:rPr lang="zh-CN" altLang="en-US" dirty="0"/>
              <a:t>值取距离最小的</a:t>
            </a:r>
            <a:r>
              <a:rPr lang="en-US" altLang="zh-CN" dirty="0"/>
              <a:t>K</a:t>
            </a:r>
            <a:r>
              <a:rPr lang="zh-CN" altLang="en-US" dirty="0"/>
              <a:t>个数值，判断这些取值中什么类型的图像最多，最多的图像类型就是需要求的。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0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r>
              <a:rPr lang="zh-CN" altLang="en-US" dirty="0"/>
              <a:t>算法中数据不需要训练，在这里的</a:t>
            </a:r>
            <a:r>
              <a:rPr lang="en-US" altLang="zh-CN" dirty="0"/>
              <a:t>fit</a:t>
            </a:r>
            <a:r>
              <a:rPr lang="zh-CN" altLang="en-US" dirty="0"/>
              <a:t>（）函数只用来导入数据。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6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7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将调用</a:t>
            </a:r>
            <a:r>
              <a:rPr lang="en-US" altLang="zh-CN" dirty="0"/>
              <a:t>KNN</a:t>
            </a:r>
            <a:r>
              <a:rPr lang="zh-CN" altLang="en-US" dirty="0"/>
              <a:t>类封装成一个函数，然后进行训练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58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此时，运行的是</a:t>
            </a:r>
            <a:r>
              <a:rPr lang="en-US" altLang="zh-CN" dirty="0"/>
              <a:t>3yuan_Test_Data</a:t>
            </a:r>
            <a:r>
              <a:rPr lang="zh-CN" altLang="en-US" dirty="0"/>
              <a:t>。</a:t>
            </a:r>
            <a:r>
              <a:rPr lang="zh-CN" altLang="en-US" sz="12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针对运行时间长的改进</a:t>
            </a:r>
            <a:r>
              <a:rPr lang="en-US" altLang="zh-CN" sz="12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!</a:t>
            </a:r>
            <a:endParaRPr lang="zh-CN" altLang="en-US" sz="1200" kern="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7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此时运行的程序是：</a:t>
            </a:r>
            <a:r>
              <a:rPr lang="en-US" altLang="zh-CN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4ER_test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，提高准确率，减小计算时间</a:t>
            </a:r>
            <a:endParaRPr lang="en-US" altLang="zh-CN" i="1" dirty="0">
              <a:solidFill>
                <a:srgbClr val="8C8C8C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1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95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Kdtree</a:t>
            </a:r>
            <a:r>
              <a:rPr lang="zh-CN" altLang="en-US" dirty="0"/>
              <a:t>用法如下：</a:t>
            </a:r>
            <a:endParaRPr lang="en-US" altLang="zh-CN" dirty="0"/>
          </a:p>
          <a:p>
            <a:r>
              <a:rPr lang="zh-CN" altLang="en-US" dirty="0"/>
              <a:t>此时，运行时间极快，准确度极高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40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75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0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6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</a:t>
            </a:r>
            <a:r>
              <a:rPr lang="en-US" altLang="zh-CN" dirty="0"/>
              <a:t>K</a:t>
            </a:r>
            <a:r>
              <a:rPr lang="zh-CN" altLang="en-US" dirty="0"/>
              <a:t>值的增大，大体上的准确率会先上升后下降，小部分有上下波动。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02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65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7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采用全部</a:t>
            </a:r>
            <a:r>
              <a:rPr lang="en-US" altLang="zh-CN" dirty="0"/>
              <a:t>60000</a:t>
            </a:r>
            <a:r>
              <a:rPr lang="zh-CN" altLang="en-US" dirty="0"/>
              <a:t>（六万）张训练集，对</a:t>
            </a:r>
            <a:r>
              <a:rPr lang="en-US" altLang="zh-CN" dirty="0"/>
              <a:t>10</a:t>
            </a:r>
            <a:r>
              <a:rPr lang="zh-CN" altLang="en-US" dirty="0"/>
              <a:t>张手写数字照片进行识别，准确率可以达到百分之百。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13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33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24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2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根据实验指导书中给的网址，下载四个数据集，保存在本地。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5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30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照片数量，照片（像素）大小行列数，照片的具体数值。</a:t>
            </a:r>
            <a:endParaRPr lang="en-US" altLang="zh-CN" dirty="0"/>
          </a:p>
          <a:p>
            <a:r>
              <a:rPr lang="zh-CN" altLang="en-US" dirty="0"/>
              <a:t>算法步骤如下：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3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具体实现如下：</a:t>
            </a:r>
            <a:r>
              <a:rPr lang="en-US" altLang="zh-CN" dirty="0" err="1"/>
              <a:t>pycharm</a:t>
            </a:r>
            <a:r>
              <a:rPr lang="zh-CN" altLang="en-US" dirty="0"/>
              <a:t>的第一个</a:t>
            </a:r>
            <a:r>
              <a:rPr lang="en-US" altLang="zh-CN" dirty="0"/>
              <a:t>1_Read_picture.py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Struct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 英 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strʌkt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1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93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2C318-961E-46AA-BFC2-40B7A87422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8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rgbClr val="3D47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466934" y="2089370"/>
            <a:ext cx="10390104" cy="41712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34963" y="1682182"/>
            <a:ext cx="9675039" cy="2759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605484" y="1962103"/>
            <a:ext cx="9110015" cy="22143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6600" b="1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657997" y="4583605"/>
            <a:ext cx="8057501" cy="3741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657996" y="4957763"/>
            <a:ext cx="8057501" cy="3741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>
            <a:off x="0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48444" y="233872"/>
            <a:ext cx="11695112" cy="639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直接连接符 4"/>
          <p:cNvCxnSpPr/>
          <p:nvPr userDrawn="1"/>
        </p:nvCxnSpPr>
        <p:spPr>
          <a:xfrm flipH="1">
            <a:off x="633271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 userDrawn="1"/>
        </p:nvCxnSpPr>
        <p:spPr>
          <a:xfrm>
            <a:off x="7435464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 userDrawn="1">
            <p:ph type="body" sz="quarter" idx="12"/>
          </p:nvPr>
        </p:nvSpPr>
        <p:spPr>
          <a:xfrm>
            <a:off x="4881198" y="263444"/>
            <a:ext cx="2429604" cy="3741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48444" y="2357437"/>
            <a:ext cx="11695112" cy="21431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653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48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36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900949" y="0"/>
            <a:ext cx="53569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982707" y="1509022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6982707" y="3238028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982707" y="4967033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210659" y="2616240"/>
            <a:ext cx="2737556" cy="13916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900949" y="0"/>
            <a:ext cx="53569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982706" y="1509022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6982706" y="2661692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982706" y="4967033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210659" y="2616240"/>
            <a:ext cx="2737556" cy="13916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6982706" y="3814362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900949" y="0"/>
            <a:ext cx="53569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982706" y="1250546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6982706" y="3144508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982706" y="5038471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210659" y="2616240"/>
            <a:ext cx="2737556" cy="13916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6982706" y="4091489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82706" y="2197527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900949" y="0"/>
            <a:ext cx="53569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982706" y="1160499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6982706" y="3615870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982706" y="5252783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210659" y="2616240"/>
            <a:ext cx="2737556" cy="13916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6982706" y="4434327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82706" y="1978956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6982706" y="2797413"/>
            <a:ext cx="3718631" cy="4928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34963" y="1682182"/>
            <a:ext cx="9675039" cy="2759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605484" y="1962103"/>
            <a:ext cx="9110015" cy="22143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6600" b="1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143731" y="4534935"/>
            <a:ext cx="8571768" cy="3741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>
            <a:off x="0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48444" y="233872"/>
            <a:ext cx="11695112" cy="639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直接连接符 4"/>
          <p:cNvCxnSpPr/>
          <p:nvPr userDrawn="1"/>
        </p:nvCxnSpPr>
        <p:spPr>
          <a:xfrm flipH="1">
            <a:off x="633271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 userDrawn="1"/>
        </p:nvCxnSpPr>
        <p:spPr>
          <a:xfrm>
            <a:off x="7435464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 userDrawn="1">
            <p:ph type="body" sz="quarter" idx="12"/>
          </p:nvPr>
        </p:nvSpPr>
        <p:spPr>
          <a:xfrm>
            <a:off x="4881198" y="263444"/>
            <a:ext cx="2429604" cy="3741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 flipH="1">
            <a:off x="0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48444" y="233872"/>
            <a:ext cx="11695112" cy="639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直接连接符 4"/>
          <p:cNvCxnSpPr/>
          <p:nvPr userDrawn="1"/>
        </p:nvCxnSpPr>
        <p:spPr>
          <a:xfrm flipH="1">
            <a:off x="633271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 userDrawn="1"/>
        </p:nvCxnSpPr>
        <p:spPr>
          <a:xfrm>
            <a:off x="7435464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 userDrawn="1">
            <p:ph type="body" sz="quarter" idx="12"/>
          </p:nvPr>
        </p:nvSpPr>
        <p:spPr>
          <a:xfrm>
            <a:off x="4881198" y="263444"/>
            <a:ext cx="2429604" cy="3741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>
            <a:off x="0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48444" y="233872"/>
            <a:ext cx="11695112" cy="639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直接连接符 4"/>
          <p:cNvCxnSpPr/>
          <p:nvPr userDrawn="1"/>
        </p:nvCxnSpPr>
        <p:spPr>
          <a:xfrm flipH="1">
            <a:off x="633271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 userDrawn="1"/>
        </p:nvCxnSpPr>
        <p:spPr>
          <a:xfrm>
            <a:off x="7435464" y="450523"/>
            <a:ext cx="41232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0"/>
          <p:cNvSpPr>
            <a:spLocks noGrp="1"/>
          </p:cNvSpPr>
          <p:nvPr userDrawn="1">
            <p:ph type="body" sz="quarter" idx="12"/>
          </p:nvPr>
        </p:nvSpPr>
        <p:spPr>
          <a:xfrm>
            <a:off x="4881198" y="263444"/>
            <a:ext cx="2429604" cy="3741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48444" y="4077672"/>
            <a:ext cx="11695112" cy="1549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90" r:id="rId8"/>
    <p:sldLayoutId id="2147483691" r:id="rId9"/>
    <p:sldLayoutId id="2147483692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6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ikit-learn.org.cn/view/693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05484" y="2443655"/>
            <a:ext cx="9110015" cy="1732762"/>
          </a:xfrm>
        </p:spPr>
        <p:txBody>
          <a:bodyPr/>
          <a:lstStyle/>
          <a:p>
            <a:r>
              <a:rPr kumimoji="1" lang="zh-CN" altLang="en-US" dirty="0"/>
              <a:t>专业综合实训</a:t>
            </a:r>
            <a:endParaRPr kumimoji="1" lang="en-US" altLang="zh-CN" dirty="0"/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KNN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算法实现写数字识别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657996" y="4650828"/>
            <a:ext cx="8057501" cy="681093"/>
          </a:xfrm>
        </p:spPr>
        <p:txBody>
          <a:bodyPr/>
          <a:lstStyle/>
          <a:p>
            <a:r>
              <a:rPr kumimoji="1" lang="zh-CN" altLang="en-US" sz="3600" dirty="0"/>
              <a:t>答辩人：信工</a:t>
            </a:r>
            <a:r>
              <a:rPr kumimoji="1" lang="en-US" altLang="zh-CN" sz="3600" dirty="0"/>
              <a:t>19-2 </a:t>
            </a:r>
            <a:r>
              <a:rPr kumimoji="1" lang="zh-CN" altLang="en-US" sz="3600" dirty="0"/>
              <a:t>田则林</a:t>
            </a:r>
            <a:endParaRPr kumimoji="1"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DB99E3-B21A-42F7-ABF3-81063CD0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45" y="543967"/>
            <a:ext cx="4887503" cy="41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导入训练与测试数据</a:t>
            </a:r>
          </a:p>
        </p:txBody>
      </p:sp>
      <p:sp>
        <p:nvSpPr>
          <p:cNvPr id="106" name="矩形 105"/>
          <p:cNvSpPr/>
          <p:nvPr/>
        </p:nvSpPr>
        <p:spPr>
          <a:xfrm>
            <a:off x="3957223" y="2909731"/>
            <a:ext cx="399255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1318895" y="4770906"/>
            <a:ext cx="399255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770695" y="2901885"/>
            <a:ext cx="623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708844" y="4683921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31E261-6D08-4A68-B3AF-49D6D8BF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3" y="975129"/>
            <a:ext cx="10675077" cy="11861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57E899-0756-4E1E-93FC-6B0113CFC757}"/>
              </a:ext>
            </a:extLst>
          </p:cNvPr>
          <p:cNvSpPr txBox="1"/>
          <p:nvPr/>
        </p:nvSpPr>
        <p:spPr>
          <a:xfrm>
            <a:off x="708843" y="2311810"/>
            <a:ext cx="7459093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读取训练集和测试集，为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算法预测做准备</a:t>
            </a:r>
          </a:p>
        </p:txBody>
      </p:sp>
    </p:spTree>
    <p:extLst>
      <p:ext uri="{BB962C8B-B14F-4D97-AF65-F5344CB8AC3E}">
        <p14:creationId xmlns:p14="http://schemas.microsoft.com/office/powerpoint/2010/main" val="12103592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第四部分</a:t>
            </a:r>
          </a:p>
          <a:p>
            <a:r>
              <a:rPr kumimoji="1" lang="en-US" altLang="zh-CN" dirty="0"/>
              <a:t>KNN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43731" y="4534934"/>
            <a:ext cx="8571768" cy="1656545"/>
          </a:xfrm>
        </p:spPr>
        <p:txBody>
          <a:bodyPr/>
          <a:lstStyle/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测试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 实际模型预测与改进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4D8B18-2206-4DB3-BA40-81E76A144612}"/>
              </a:ext>
            </a:extLst>
          </p:cNvPr>
          <p:cNvSpPr txBox="1"/>
          <p:nvPr/>
        </p:nvSpPr>
        <p:spPr>
          <a:xfrm>
            <a:off x="304800" y="569888"/>
            <a:ext cx="10033516" cy="106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KNN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的全称是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 Nearest Neighbors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，意思是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个最近的邻居。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一、计算距离 二、据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值划范围 三、统计频次最多的数值 四、确定判断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E35F9-1747-411C-B86A-1D1832B2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646872"/>
            <a:ext cx="11756571" cy="49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54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ED2D0-5509-4AA8-95E5-AAF0EBF4327F}"/>
              </a:ext>
            </a:extLst>
          </p:cNvPr>
          <p:cNvSpPr txBox="1"/>
          <p:nvPr/>
        </p:nvSpPr>
        <p:spPr>
          <a:xfrm>
            <a:off x="493486" y="637602"/>
            <a:ext cx="7160935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编写</a:t>
            </a:r>
            <a:r>
              <a:rPr lang="en-US" altLang="zh-CN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KNN</a:t>
            </a:r>
            <a:r>
              <a:rPr lang="zh-CN" altLang="en-US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函数算法，以</a:t>
            </a:r>
            <a:r>
              <a:rPr lang="en-US" altLang="zh-CN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class</a:t>
            </a:r>
            <a:r>
              <a:rPr lang="zh-CN" altLang="en-US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类方法编写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547553-BB59-4690-BB0C-78612F078651}"/>
              </a:ext>
            </a:extLst>
          </p:cNvPr>
          <p:cNvSpPr txBox="1"/>
          <p:nvPr/>
        </p:nvSpPr>
        <p:spPr>
          <a:xfrm>
            <a:off x="348341" y="1363210"/>
            <a:ext cx="11596915" cy="413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Class KNN(){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 __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init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__(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self,k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 #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初始化函数，传递初始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fit(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self,train_img,train_label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#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训练函数，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train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训练集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img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数据，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label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标签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predict(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self,test_img,test_label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#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预测函数，预测的样本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test_img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_predict(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self,x,test_label,num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#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预测函数，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test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来自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test_img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预测集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_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dists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(self,x1,x2)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# 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距离函数的实现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采用欧式距离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第五部分</a:t>
            </a:r>
          </a:p>
          <a:p>
            <a:r>
              <a:rPr kumimoji="1" lang="zh-CN" altLang="en-US" dirty="0"/>
              <a:t>测试</a:t>
            </a:r>
            <a:r>
              <a:rPr kumimoji="1" lang="en-US" altLang="zh-CN" dirty="0"/>
              <a:t>KNN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8076895-ECDA-4C79-938B-B61377862396}"/>
              </a:ext>
            </a:extLst>
          </p:cNvPr>
          <p:cNvSpPr txBox="1"/>
          <p:nvPr/>
        </p:nvSpPr>
        <p:spPr>
          <a:xfrm>
            <a:off x="924799" y="4626893"/>
            <a:ext cx="3860800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第六部分 实际模型预测与改进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26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DF523-A346-44B2-ACE2-6EA8D79A6666}"/>
              </a:ext>
            </a:extLst>
          </p:cNvPr>
          <p:cNvSpPr txBox="1"/>
          <p:nvPr/>
        </p:nvSpPr>
        <p:spPr>
          <a:xfrm>
            <a:off x="241644" y="450523"/>
            <a:ext cx="10832756" cy="601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Use_Knn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k,train_img,train_label,test_img,test_label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(k) #K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knn.fit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train_img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#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算法不需要训练，只是一个传递数据集的作用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print("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选择训练的数据集大小为：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",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train_img.shape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[0])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#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test_img,test_label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数据集预测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print("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预测数据集大小为：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",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test_label.shape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[0])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preds =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knn.predict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test_img,test_label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#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输出的结果集为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print("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test_label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的长度：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",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len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)) #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准确度分析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acc =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np.sum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(preds ==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/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len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test_label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print("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准确度：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",acc)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7306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253BC-67F3-43E3-9461-2D5E2AB6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58" y="1499777"/>
            <a:ext cx="12119541" cy="2450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DFCF01-3198-4BD0-9D7B-A38DA4F522E3}"/>
              </a:ext>
            </a:extLst>
          </p:cNvPr>
          <p:cNvSpPr txBox="1"/>
          <p:nvPr/>
        </p:nvSpPr>
        <p:spPr>
          <a:xfrm>
            <a:off x="360958" y="926735"/>
            <a:ext cx="9700091" cy="573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选取</a:t>
            </a:r>
            <a:r>
              <a:rPr lang="en-US" altLang="zh-CN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K=5</a:t>
            </a:r>
            <a:r>
              <a:rPr lang="zh-CN" altLang="en-US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，在主函数中通过</a:t>
            </a:r>
            <a:r>
              <a:rPr lang="en-US" altLang="zh-CN" sz="2800" kern="0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Use_Knn</a:t>
            </a:r>
            <a:r>
              <a:rPr lang="en-US" altLang="zh-CN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()</a:t>
            </a:r>
            <a:r>
              <a:rPr lang="zh-CN" altLang="en-US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函数调用</a:t>
            </a:r>
            <a:r>
              <a:rPr lang="en-US" altLang="zh-CN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KNN</a:t>
            </a:r>
            <a:r>
              <a:rPr lang="zh-CN" altLang="en-US" sz="28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算法预测：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2E7665-1DFC-4785-B91A-E8209288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03" y="2840319"/>
            <a:ext cx="5838898" cy="37089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C3226F-FB44-4B10-90E2-ED8627C189B6}"/>
              </a:ext>
            </a:extLst>
          </p:cNvPr>
          <p:cNvSpPr txBox="1"/>
          <p:nvPr/>
        </p:nvSpPr>
        <p:spPr>
          <a:xfrm>
            <a:off x="1324304" y="4188571"/>
            <a:ext cx="3262432" cy="161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可以看出准确率不高，</a:t>
            </a:r>
            <a:endParaRPr lang="en-US" altLang="zh-CN" sz="2400" kern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运行时间极其漫长！</a:t>
            </a:r>
            <a:endParaRPr lang="en-US" altLang="zh-CN" sz="2400" kern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（</a:t>
            </a:r>
            <a:r>
              <a:rPr lang="en-US" altLang="zh-CN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1.6h=5942s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89ABD-120F-40B7-B31A-FF1581966988}"/>
              </a:ext>
            </a:extLst>
          </p:cNvPr>
          <p:cNvSpPr/>
          <p:nvPr/>
        </p:nvSpPr>
        <p:spPr>
          <a:xfrm>
            <a:off x="274822" y="513947"/>
            <a:ext cx="1277257" cy="60806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采用二值化简化计算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E0A06A-3B34-4FA4-868D-1D85EABFECD7}"/>
              </a:ext>
            </a:extLst>
          </p:cNvPr>
          <p:cNvSpPr/>
          <p:nvPr/>
        </p:nvSpPr>
        <p:spPr>
          <a:xfrm>
            <a:off x="6792686" y="513949"/>
            <a:ext cx="5124492" cy="608060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选择训练的数据集大小为：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60000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预测数据集大小为：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10000  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图片是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的灰度图像图片的存储方式为灰度图片，大小为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28*28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，每个像素的取值范围在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，如果直接运算会导致运算量过大，训练集巨大，程序运行时间非常长。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简化后续的计算处理的方式为若像素值大于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127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，则赋值为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，否则赋值为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1CFB96-B531-4E41-B5A1-C4ADC440C567}"/>
              </a:ext>
            </a:extLst>
          </p:cNvPr>
          <p:cNvSpPr txBox="1"/>
          <p:nvPr/>
        </p:nvSpPr>
        <p:spPr>
          <a:xfrm>
            <a:off x="1552079" y="513948"/>
            <a:ext cx="5545406" cy="551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def 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Data_ErZhiHua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(data):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row = 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data.shape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[0]  # 60000  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col = 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data.shape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[1]  # 784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for 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in range(row):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for j in range(col):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    if data[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][j] &gt; 127: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        data[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][j] = 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    else: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        data[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][j] = 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return data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917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39F19-06C5-4255-A311-5616882D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1549677"/>
            <a:ext cx="5912839" cy="2522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85554C-8D8A-4B4D-9895-E12C3F44C657}"/>
              </a:ext>
            </a:extLst>
          </p:cNvPr>
          <p:cNvSpPr txBox="1"/>
          <p:nvPr/>
        </p:nvSpPr>
        <p:spPr>
          <a:xfrm>
            <a:off x="771465" y="646003"/>
            <a:ext cx="10649069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采用二值化化准确率上升，计算时间减少，但是作用不大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7D5692-7CE0-4066-81CF-0E6C932D9C2A}"/>
              </a:ext>
            </a:extLst>
          </p:cNvPr>
          <p:cNvSpPr/>
          <p:nvPr/>
        </p:nvSpPr>
        <p:spPr>
          <a:xfrm>
            <a:off x="394783" y="4071938"/>
            <a:ext cx="11402431" cy="195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通过查找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scikit-learn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中文社区发现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sklearn.neighbors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模块中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KDTree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可以针对数据训练集进行分类，加速计算。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dirty="0" err="1">
                <a:hlinkClick r:id="rId4"/>
              </a:rPr>
              <a:t>sklearn.neighbors.KDTree</a:t>
            </a:r>
            <a:r>
              <a:rPr lang="en-US" altLang="zh-CN" sz="2400" dirty="0">
                <a:hlinkClick r:id="rId4"/>
              </a:rPr>
              <a:t>-scikit-learn</a:t>
            </a:r>
            <a:r>
              <a:rPr lang="zh-CN" altLang="en-US" sz="2400" dirty="0">
                <a:hlinkClick r:id="rId4"/>
              </a:rPr>
              <a:t>中文社区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398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A062D-FAC0-4278-A975-0F58D47C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14" y="3330702"/>
            <a:ext cx="9043173" cy="32638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41DD75-E381-469F-9B35-8F9D94BFD5BC}"/>
              </a:ext>
            </a:extLst>
          </p:cNvPr>
          <p:cNvSpPr/>
          <p:nvPr/>
        </p:nvSpPr>
        <p:spPr>
          <a:xfrm>
            <a:off x="458015" y="637602"/>
            <a:ext cx="11275970" cy="2405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E69D91-040B-406A-9E55-3EAB5993DD59}"/>
              </a:ext>
            </a:extLst>
          </p:cNvPr>
          <p:cNvSpPr txBox="1"/>
          <p:nvPr/>
        </p:nvSpPr>
        <p:spPr>
          <a:xfrm>
            <a:off x="554080" y="680463"/>
            <a:ext cx="11275970" cy="24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from 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sklearn.neighbors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import 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#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导入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树库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kd_tree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= 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train_img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)#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生成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树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test_neighbors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= 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np.squeeze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kd_tree.query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test_img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k, 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return_distance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=False))#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测试，返回预测值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807F24-0620-4DFD-A259-B0FB6518DF71}"/>
              </a:ext>
            </a:extLst>
          </p:cNvPr>
          <p:cNvSpPr txBox="1"/>
          <p:nvPr/>
        </p:nvSpPr>
        <p:spPr>
          <a:xfrm>
            <a:off x="7643813" y="4200525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78F05-7685-4ABB-AB1B-B443C86D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63" y="3420049"/>
            <a:ext cx="6086856" cy="30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240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437438" y="662417"/>
            <a:ext cx="4918981" cy="492844"/>
          </a:xfrm>
        </p:spPr>
        <p:txBody>
          <a:bodyPr/>
          <a:lstStyle/>
          <a:p>
            <a:pPr lvl="0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dirty="0"/>
              <a:t>『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收集数据</a:t>
            </a:r>
            <a:r>
              <a:rPr lang="en-US" altLang="zh-CN" dirty="0"/>
              <a:t>』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50641" y="2210422"/>
            <a:ext cx="4648619" cy="1101655"/>
          </a:xfrm>
        </p:spPr>
        <p:txBody>
          <a:bodyPr/>
          <a:lstStyle/>
          <a:p>
            <a:pPr lvl="0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dirty="0"/>
              <a:t>『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导入训练与测试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/>
              <a:t>』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50640" y="4092632"/>
            <a:ext cx="4648619" cy="519682"/>
          </a:xfrm>
        </p:spPr>
        <p:txBody>
          <a:bodyPr/>
          <a:lstStyle/>
          <a:p>
            <a:pPr lvl="0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dirty="0"/>
              <a:t>『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en-US" altLang="zh-CN" dirty="0"/>
              <a:t>』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6450641" y="3312078"/>
            <a:ext cx="4648619" cy="576417"/>
          </a:xfrm>
        </p:spPr>
        <p:txBody>
          <a:bodyPr/>
          <a:lstStyle/>
          <a:p>
            <a:pPr lvl="0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dirty="0"/>
              <a:t>『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dirty="0"/>
              <a:t>』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450641" y="1373826"/>
            <a:ext cx="4648619" cy="637677"/>
          </a:xfrm>
        </p:spPr>
        <p:txBody>
          <a:bodyPr/>
          <a:lstStyle/>
          <a:p>
            <a:pPr lvl="0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dirty="0"/>
              <a:t>『</a:t>
            </a:r>
            <a:r>
              <a:rPr lang="zh-CN" altLang="en-US" dirty="0"/>
              <a:t>分析处理数据</a:t>
            </a:r>
            <a:r>
              <a:rPr lang="en-US" altLang="zh-CN" dirty="0"/>
              <a:t>』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36"/>
          <p:cNvSpPr/>
          <p:nvPr/>
        </p:nvSpPr>
        <p:spPr>
          <a:xfrm rot="13432065">
            <a:off x="3853702" y="1076970"/>
            <a:ext cx="583552" cy="583552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34"/>
          <p:cNvSpPr/>
          <p:nvPr/>
        </p:nvSpPr>
        <p:spPr>
          <a:xfrm rot="13432065">
            <a:off x="2055774" y="1066200"/>
            <a:ext cx="1142271" cy="114227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5"/>
          <p:cNvSpPr/>
          <p:nvPr/>
        </p:nvSpPr>
        <p:spPr>
          <a:xfrm rot="13432065">
            <a:off x="2544363" y="1903168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26"/>
          <p:cNvSpPr/>
          <p:nvPr/>
        </p:nvSpPr>
        <p:spPr>
          <a:xfrm rot="13432065">
            <a:off x="1866142" y="1903168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27"/>
          <p:cNvSpPr/>
          <p:nvPr/>
        </p:nvSpPr>
        <p:spPr>
          <a:xfrm rot="13432065">
            <a:off x="3398474" y="1903168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30"/>
          <p:cNvSpPr/>
          <p:nvPr/>
        </p:nvSpPr>
        <p:spPr>
          <a:xfrm rot="13432065">
            <a:off x="4252584" y="1903170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31"/>
          <p:cNvSpPr/>
          <p:nvPr/>
        </p:nvSpPr>
        <p:spPr>
          <a:xfrm rot="13432065">
            <a:off x="5053866" y="1903168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32"/>
          <p:cNvSpPr/>
          <p:nvPr/>
        </p:nvSpPr>
        <p:spPr>
          <a:xfrm rot="13432065">
            <a:off x="1836873" y="3964786"/>
            <a:ext cx="1037164" cy="103716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33"/>
          <p:cNvSpPr/>
          <p:nvPr/>
        </p:nvSpPr>
        <p:spPr>
          <a:xfrm rot="13432065">
            <a:off x="3861601" y="4634695"/>
            <a:ext cx="731161" cy="73116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35"/>
          <p:cNvSpPr/>
          <p:nvPr/>
        </p:nvSpPr>
        <p:spPr>
          <a:xfrm rot="13432065">
            <a:off x="3182038" y="5104975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65AD5D-F7B6-4712-8CA6-C295F3240012}"/>
              </a:ext>
            </a:extLst>
          </p:cNvPr>
          <p:cNvSpPr txBox="1"/>
          <p:nvPr/>
        </p:nvSpPr>
        <p:spPr>
          <a:xfrm>
            <a:off x="6437438" y="4816451"/>
            <a:ext cx="4806124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第六部分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实际模型预测与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                            改进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』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711C0-2D77-4ECC-934B-54B0E2994C01}"/>
              </a:ext>
            </a:extLst>
          </p:cNvPr>
          <p:cNvSpPr txBox="1"/>
          <p:nvPr/>
        </p:nvSpPr>
        <p:spPr>
          <a:xfrm>
            <a:off x="263629" y="473567"/>
            <a:ext cx="11880175" cy="4403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原理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是一种划分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维数据空间的数据结构，本质也是一颗二叉树，只不过每个节点的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数据都是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维，当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k=1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时，就是图所示的普通二叉树。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建立</a:t>
            </a:r>
            <a:r>
              <a:rPr lang="en-US" altLang="zh-CN" sz="24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实际上是一个不断划分的过程，首先选择最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sparse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的维度（一般通过计算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数据在各个维度的方差，选择方差大的作为本次分割维度），然后找到该维度上的中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间点，垂直该维度做第一次划分。此时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维超平面被一分为二，在两个子平面中再找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最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sparse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的维度，以此类推直到最后一个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点也被划分，那么就形了一个不断二分的树。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54AA33-374A-486B-8C13-8A1EE5A2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49" y="3845973"/>
            <a:ext cx="5427822" cy="24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58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5D04FD-36EA-4728-BB7C-29E146B19000}"/>
              </a:ext>
            </a:extLst>
          </p:cNvPr>
          <p:cNvSpPr txBox="1"/>
          <p:nvPr/>
        </p:nvSpPr>
        <p:spPr>
          <a:xfrm>
            <a:off x="271463" y="680464"/>
            <a:ext cx="11372850" cy="15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KNN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算法的数据集进行隔九个取一个（十分法），减小训练集与测试集，进行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值（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1-100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）影响的验证。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F6A80F-8699-4329-8D2C-47D49934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95" y="1580932"/>
            <a:ext cx="9349809" cy="50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014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3633C5-3E8C-4A32-B5CC-63226C1A1617}"/>
              </a:ext>
            </a:extLst>
          </p:cNvPr>
          <p:cNvSpPr txBox="1"/>
          <p:nvPr/>
        </p:nvSpPr>
        <p:spPr>
          <a:xfrm>
            <a:off x="502561" y="526605"/>
            <a:ext cx="10360045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使用</a:t>
            </a:r>
            <a:r>
              <a:rPr lang="en-US" altLang="zh-CN" sz="20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Kdtree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库函数，进行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值影响的验证。取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300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小样本测试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C7793-2600-4225-8739-FD7129DA8866}"/>
              </a:ext>
            </a:extLst>
          </p:cNvPr>
          <p:cNvSpPr txBox="1"/>
          <p:nvPr/>
        </p:nvSpPr>
        <p:spPr>
          <a:xfrm>
            <a:off x="579782" y="4645486"/>
            <a:ext cx="5516218" cy="163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由图表大体分析可知，随着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值的变大，准确率逐渐减低。现在取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值为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0-43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，样本取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5000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，结果如右图：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值随大，准确率越低；在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值取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2-5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时，准确率最高。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7D5AD4-98EF-4899-A1CE-E14CF765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02" y="1722699"/>
            <a:ext cx="4976828" cy="3656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7C4530-1F52-4919-BC59-0B3BB8DCA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0" y="1009596"/>
            <a:ext cx="6722400" cy="37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185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第五部分</a:t>
            </a:r>
          </a:p>
          <a:p>
            <a:r>
              <a:rPr kumimoji="1" lang="zh-CN" altLang="en-US" dirty="0"/>
              <a:t>实际模型预测与改进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手写数字识别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F68E6-EB47-4A1C-9891-350E4CF4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5" y="2022987"/>
            <a:ext cx="8012662" cy="42057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4DF7C-1310-4877-9AA6-950DB4145903}"/>
              </a:ext>
            </a:extLst>
          </p:cNvPr>
          <p:cNvSpPr txBox="1"/>
          <p:nvPr/>
        </p:nvSpPr>
        <p:spPr>
          <a:xfrm>
            <a:off x="1143001" y="1099367"/>
            <a:ext cx="9161482" cy="573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利用电脑自带的画图，进行手写数字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0-9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，保存为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png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35089394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36"/>
          <p:cNvSpPr/>
          <p:nvPr/>
        </p:nvSpPr>
        <p:spPr>
          <a:xfrm rot="13432065">
            <a:off x="3853702" y="1870185"/>
            <a:ext cx="583552" cy="583552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34"/>
          <p:cNvSpPr/>
          <p:nvPr/>
        </p:nvSpPr>
        <p:spPr>
          <a:xfrm rot="13432065">
            <a:off x="2055774" y="1859415"/>
            <a:ext cx="1142271" cy="114227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5"/>
          <p:cNvSpPr/>
          <p:nvPr/>
        </p:nvSpPr>
        <p:spPr>
          <a:xfrm rot="13432065">
            <a:off x="2884665" y="1859610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26"/>
          <p:cNvSpPr/>
          <p:nvPr/>
        </p:nvSpPr>
        <p:spPr>
          <a:xfrm rot="13432065">
            <a:off x="1866142" y="2456906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27"/>
          <p:cNvSpPr/>
          <p:nvPr/>
        </p:nvSpPr>
        <p:spPr>
          <a:xfrm rot="13432065">
            <a:off x="3255522" y="2545311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30"/>
          <p:cNvSpPr/>
          <p:nvPr/>
        </p:nvSpPr>
        <p:spPr>
          <a:xfrm rot="13432065">
            <a:off x="4183797" y="2790310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31"/>
          <p:cNvSpPr/>
          <p:nvPr/>
        </p:nvSpPr>
        <p:spPr>
          <a:xfrm rot="13432065">
            <a:off x="4868034" y="3012604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32"/>
          <p:cNvSpPr/>
          <p:nvPr/>
        </p:nvSpPr>
        <p:spPr>
          <a:xfrm rot="13432065">
            <a:off x="1557101" y="3758008"/>
            <a:ext cx="1037164" cy="103716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33"/>
          <p:cNvSpPr/>
          <p:nvPr/>
        </p:nvSpPr>
        <p:spPr>
          <a:xfrm rot="13432065">
            <a:off x="3581829" y="4427917"/>
            <a:ext cx="731161" cy="73116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35"/>
          <p:cNvSpPr/>
          <p:nvPr/>
        </p:nvSpPr>
        <p:spPr>
          <a:xfrm rot="13432065">
            <a:off x="2902266" y="4898197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234187" y="3292199"/>
            <a:ext cx="2461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</a:rPr>
              <a:t>预测结果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73E6C5-BC92-4F32-A0EA-DAE6F44B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98" y="270821"/>
            <a:ext cx="5289523" cy="64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/>
          <p:cNvGrpSpPr/>
          <p:nvPr/>
        </p:nvGrpSpPr>
        <p:grpSpPr>
          <a:xfrm>
            <a:off x="6676613" y="698346"/>
            <a:ext cx="3134250" cy="2126812"/>
            <a:chOff x="-418036" y="1895391"/>
            <a:chExt cx="2429604" cy="454563"/>
          </a:xfrm>
        </p:grpSpPr>
        <p:sp>
          <p:nvSpPr>
            <p:cNvPr id="28" name="矩形 27"/>
            <p:cNvSpPr/>
            <p:nvPr/>
          </p:nvSpPr>
          <p:spPr>
            <a:xfrm>
              <a:off x="-157589" y="1895391"/>
              <a:ext cx="1908710" cy="102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chemeClr val="tx2"/>
                  </a:solidFill>
                  <a:ea typeface="微软雅黑" charset="0"/>
                </a:rPr>
                <a:t>存储数据集</a:t>
              </a:r>
              <a:endParaRPr lang="en-US" altLang="zh-CN" sz="2800" b="1" dirty="0">
                <a:solidFill>
                  <a:schemeClr val="tx2"/>
                </a:solidFill>
                <a:ea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418036" y="2107757"/>
              <a:ext cx="2429604" cy="242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、牺牲存储空间</a:t>
              </a:r>
              <a:endPara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、牺牲训练模板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8D2E297-EEEA-42C5-A010-B85731E731E6}"/>
              </a:ext>
            </a:extLst>
          </p:cNvPr>
          <p:cNvSpPr/>
          <p:nvPr/>
        </p:nvSpPr>
        <p:spPr>
          <a:xfrm>
            <a:off x="484133" y="406722"/>
            <a:ext cx="5872162" cy="1586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改进方向</a:t>
            </a:r>
            <a:r>
              <a:rPr lang="en-US" altLang="zh-CN" sz="5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F902E0-95C7-4B70-BB44-97CAA45DAAF7}"/>
              </a:ext>
            </a:extLst>
          </p:cNvPr>
          <p:cNvSpPr txBox="1"/>
          <p:nvPr/>
        </p:nvSpPr>
        <p:spPr>
          <a:xfrm>
            <a:off x="311849" y="3359531"/>
            <a:ext cx="11854527" cy="2820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参考论文：</a:t>
            </a:r>
            <a:endParaRPr lang="en-US" altLang="zh-CN" sz="2000" b="1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[1]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罗贤锋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祝胜林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陈泽健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等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.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基于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K-Medoids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聚类的改进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KNN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文本分类算法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[J].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计算机工程与设计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2014, 35(11):5.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[1]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伍以文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.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重复剪辑近邻算法在数据分类中的应用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[J].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电脑开发与应用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2010, 023(010):39,45.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[1]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贾伟峰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杜保建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童彬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等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.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采用压缩近邻法的高效入侵检测模型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[J]. 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计算机应用研究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 2010(6):3.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5E85F87-C67C-4F6A-959C-4CB63F2A3B7C}"/>
              </a:ext>
            </a:extLst>
          </p:cNvPr>
          <p:cNvSpPr/>
          <p:nvPr/>
        </p:nvSpPr>
        <p:spPr>
          <a:xfrm>
            <a:off x="4704913" y="263743"/>
            <a:ext cx="2782173" cy="6446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牺牲存储空间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5CDEC-09CF-47EB-A6C3-EECE95287AB4}"/>
              </a:ext>
            </a:extLst>
          </p:cNvPr>
          <p:cNvSpPr txBox="1"/>
          <p:nvPr/>
        </p:nvSpPr>
        <p:spPr>
          <a:xfrm>
            <a:off x="593833" y="1166842"/>
            <a:ext cx="37889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K-Means: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分组快速搜索近邻法。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将样本集按近邻关系分解成组，给出每组质心的位置，以质心作为代表点，和未知样本计算距离，选出距离最近的一个或若干个组，再在组的范围内应用一般的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KNN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算法。由于并不是将未知样本与所有样本计算距离，故该改进算法可以减少计算量，但并不能减少存储量。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82902C-8978-490D-86D8-88BB8F770614}"/>
              </a:ext>
            </a:extLst>
          </p:cNvPr>
          <p:cNvSpPr txBox="1"/>
          <p:nvPr/>
        </p:nvSpPr>
        <p:spPr>
          <a:xfrm>
            <a:off x="4382812" y="1294623"/>
            <a:ext cx="6878806" cy="4771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获取数据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个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维的数据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随机生成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个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维的点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while(t)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for(int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=0;i &lt;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n;i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++)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for(int j=0;j &lt;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k;j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++)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   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计算点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到类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j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的距离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for(int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=0;i &lt; </a:t>
            </a:r>
            <a:r>
              <a:rPr lang="en-US" altLang="zh-CN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k;i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++)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1.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找出所有属于自己这一类的所有数据点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     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把自己的坐标修改为这些数据点的中心点坐标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End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为迭代次数，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k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为簇的数目，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为样本点数，</a:t>
            </a:r>
            <a:r>
              <a:rPr lang="en-US" altLang="zh-CN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 </a:t>
            </a:r>
            <a:r>
              <a:rPr lang="zh-CN" altLang="en-US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为样本点维度。</a:t>
            </a:r>
            <a:endParaRPr lang="en-US" altLang="zh-CN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AutoShape 7" descr="[公式]">
            <a:extLst>
              <a:ext uri="{FF2B5EF4-FFF2-40B4-BE49-F238E27FC236}">
                <a16:creationId xmlns:a16="http://schemas.microsoft.com/office/drawing/2014/main" id="{F46C77FF-C6EE-4903-A81D-6EBE035FC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2100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8" descr="[公式]">
            <a:extLst>
              <a:ext uri="{FF2B5EF4-FFF2-40B4-BE49-F238E27FC236}">
                <a16:creationId xmlns:a16="http://schemas.microsoft.com/office/drawing/2014/main" id="{4F2AC0AE-F4C1-439E-BEA7-3D413BB82B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21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309A59-4866-4C70-8C0B-970C0E61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60582" y="-42395"/>
            <a:ext cx="295751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40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测试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5E85F87-C67C-4F6A-959C-4CB63F2A3B7C}"/>
              </a:ext>
            </a:extLst>
          </p:cNvPr>
          <p:cNvSpPr/>
          <p:nvPr/>
        </p:nvSpPr>
        <p:spPr>
          <a:xfrm>
            <a:off x="4311980" y="230801"/>
            <a:ext cx="3171055" cy="7287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牺牲训练模板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FB4DA0-D324-4F52-8DC7-F312EFD603D5}"/>
              </a:ext>
            </a:extLst>
          </p:cNvPr>
          <p:cNvSpPr txBox="1"/>
          <p:nvPr/>
        </p:nvSpPr>
        <p:spPr>
          <a:xfrm>
            <a:off x="417963" y="450523"/>
            <a:ext cx="38467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剪辑近邻法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思想是：如果两个类中间有重叠部分，那重叠部分的样本点肯定不好，会影响分类结果（因为那块比较模糊，距离小，容易错分），所以考虑把重叠部分的样本点直接删掉。会减少模板数量，数量少了，计算也就少了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D1DDC2-B1AF-4626-856E-F7952F14CA95}"/>
              </a:ext>
            </a:extLst>
          </p:cNvPr>
          <p:cNvSpPr txBox="1"/>
          <p:nvPr/>
        </p:nvSpPr>
        <p:spPr>
          <a:xfrm>
            <a:off x="6448688" y="595172"/>
            <a:ext cx="4859465" cy="298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i="0" dirty="0">
                <a:solidFill>
                  <a:srgbClr val="4F4F4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压缩近邻法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考察近邻法的分类原理，可以发现远离分类边界的样本对最后的分类决策没有贡献。如果找出各类中最有利与其他类区分的代表性样本，就可以简化决策过程中的计算。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49DABED4-C30A-4BD9-ADE3-74E72ED9BDAA}"/>
              </a:ext>
            </a:extLst>
          </p:cNvPr>
          <p:cNvSpPr/>
          <p:nvPr/>
        </p:nvSpPr>
        <p:spPr>
          <a:xfrm rot="13432065">
            <a:off x="5076562" y="1878525"/>
            <a:ext cx="560314" cy="56031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129469-9844-4B22-8CAE-958DFA8B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9" y="3928020"/>
            <a:ext cx="6811481" cy="25288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202A17-0F6F-425E-A9BC-75988E9E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727530"/>
            <a:ext cx="4687436" cy="29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17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4310" y="2093243"/>
            <a:ext cx="6438254" cy="2214314"/>
          </a:xfrm>
        </p:spPr>
        <p:txBody>
          <a:bodyPr/>
          <a:lstStyle/>
          <a:p>
            <a:r>
              <a:rPr kumimoji="1" lang="zh-CN" altLang="en-US" dirty="0"/>
              <a:t>感谢老师的聆听！</a:t>
            </a:r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第一部分</a:t>
            </a:r>
          </a:p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收集数据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43731" y="4534934"/>
            <a:ext cx="8571768" cy="2214314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分析处理数据</a:t>
            </a:r>
            <a:endParaRPr kumimoji="1" lang="zh-CN" altLang="en-US" dirty="0"/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导入训练与测试数据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测试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 实际模型预测与改进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81198" y="263444"/>
            <a:ext cx="2492368" cy="374158"/>
          </a:xfrm>
        </p:spPr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收集数据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1109664" y="551874"/>
            <a:ext cx="6045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chemeClr val="tx2"/>
                </a:solidFill>
                <a:ea typeface="微软雅黑" charset="0"/>
              </a:rPr>
              <a:t>实验数据：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http://yann.lecun.com/exdb/mnist/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任意多边形 33"/>
          <p:cNvSpPr/>
          <p:nvPr/>
        </p:nvSpPr>
        <p:spPr>
          <a:xfrm rot="13432065">
            <a:off x="605743" y="646045"/>
            <a:ext cx="417508" cy="417508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5400CB-89BA-42BE-9E94-DA19BE60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44" y="1144408"/>
            <a:ext cx="10169851" cy="55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第二部分</a:t>
            </a:r>
          </a:p>
          <a:p>
            <a:r>
              <a:rPr kumimoji="1" lang="zh-CN" altLang="en-US" dirty="0"/>
              <a:t>分析处理数据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43731" y="4534934"/>
            <a:ext cx="8571768" cy="1656545"/>
          </a:xfrm>
        </p:spPr>
        <p:txBody>
          <a:bodyPr/>
          <a:lstStyle/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导入训练与测试数据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测试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 实际模型预测与改进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781778" y="348420"/>
            <a:ext cx="2628443" cy="198304"/>
          </a:xfrm>
        </p:spPr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分析处理数据</a:t>
            </a:r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4249EE-BAE8-41AD-86BE-579F152F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8" y="3505206"/>
            <a:ext cx="7940728" cy="26138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8D6DD4-EBF7-4772-B66C-3EFA7AE3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8" y="738907"/>
            <a:ext cx="7849280" cy="26900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1649C69-4CE8-4BF4-AF92-5F9886F7229F}"/>
              </a:ext>
            </a:extLst>
          </p:cNvPr>
          <p:cNvSpPr txBox="1"/>
          <p:nvPr/>
        </p:nvSpPr>
        <p:spPr>
          <a:xfrm>
            <a:off x="7647166" y="1287990"/>
            <a:ext cx="4544834" cy="2217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所给的数据集是以二进制的形式保存。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images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保存图片信息，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labels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保存标签信息。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具体格式如右图。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C78B47-F494-4CD4-9076-127F84B5015E}"/>
              </a:ext>
            </a:extLst>
          </p:cNvPr>
          <p:cNvSpPr txBox="1"/>
          <p:nvPr/>
        </p:nvSpPr>
        <p:spPr>
          <a:xfrm>
            <a:off x="8366938" y="374514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8EEBA9-DFBE-487C-980C-0131333DAE2F}"/>
              </a:ext>
            </a:extLst>
          </p:cNvPr>
          <p:cNvSpPr txBox="1"/>
          <p:nvPr/>
        </p:nvSpPr>
        <p:spPr>
          <a:xfrm>
            <a:off x="8519338" y="389754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4EE05F-9234-4F08-9373-756D47676719}"/>
              </a:ext>
            </a:extLst>
          </p:cNvPr>
          <p:cNvSpPr txBox="1"/>
          <p:nvPr/>
        </p:nvSpPr>
        <p:spPr>
          <a:xfrm>
            <a:off x="7796357" y="3621183"/>
            <a:ext cx="3877985" cy="106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Offset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指针位置，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type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数据</a:t>
            </a:r>
            <a:endParaRPr lang="en-US" altLang="zh-CN" sz="24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类型，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value</a:t>
            </a: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具体数值</a:t>
            </a:r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881198" y="263444"/>
            <a:ext cx="2662602" cy="374158"/>
          </a:xfrm>
        </p:spPr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分析处理数据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988903-9A48-4BED-AFB3-27C228E4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383" y="1053973"/>
            <a:ext cx="9406313" cy="49383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AE75D4-DE9A-4691-8DBD-1B4E0C2A8F94}"/>
              </a:ext>
            </a:extLst>
          </p:cNvPr>
          <p:cNvSpPr txBox="1"/>
          <p:nvPr/>
        </p:nvSpPr>
        <p:spPr>
          <a:xfrm>
            <a:off x="841248" y="2313432"/>
            <a:ext cx="1271016" cy="192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读取数据算法</a:t>
            </a: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第三部分</a:t>
            </a:r>
          </a:p>
          <a:p>
            <a:r>
              <a:rPr kumimoji="1" lang="zh-CN" altLang="en-US" dirty="0"/>
              <a:t>导入训练与测试数据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43731" y="4534934"/>
            <a:ext cx="8571768" cy="1656545"/>
          </a:xfrm>
        </p:spPr>
        <p:txBody>
          <a:bodyPr/>
          <a:lstStyle/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测试</a:t>
            </a:r>
            <a:r>
              <a:rPr lang="en-US" altLang="zh-CN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r>
              <a:rPr lang="zh-CN" altLang="en-US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 实际模型预测与改进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53812" y="3051208"/>
            <a:ext cx="3421422" cy="109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kern="0" dirty="0">
                <a:solidFill>
                  <a:srgbClr val="3D47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导入训练与测试数据</a:t>
            </a:r>
          </a:p>
          <a:p>
            <a:endParaRPr lang="zh-CN" altLang="en-US" kern="0" dirty="0">
              <a:solidFill>
                <a:srgbClr val="3D47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4CCAF59-C6A5-4AF2-8348-F40580F9F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01" y="686481"/>
            <a:ext cx="11160693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load_mnist(fname_image, fname_label):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digits = np.arange(10)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flbl = open(fname_label, 'rb')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magic_nr, size = struct.unpack("&gt;II", flbl.read(8))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lbl = pyarray("b", flbl.read())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flbl.close()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fimg = open(fname_image, 'rb')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magic_nr, size, rows, cols = struct.unpack("&gt;IIII", fimg.read(16))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img = pyarray("B", fimg.read())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fimg.close()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ind = [k for k in range(size) if lbl[k] in digits]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N = len(ind)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images = zeros((N, rows * cols), dtype=uint8)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labels = zeros((N, 1), dtype=int8)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for i in range(N):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images[i] = array(img[ind[i] * rows * cols: (ind[i] + 1) * rows * cols]).reshape((1, rows * cols))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labels[i] = lbl[ind[i]]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return images, labels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F77A23-4F45-4ADD-96C7-3844887D617B}"/>
              </a:ext>
            </a:extLst>
          </p:cNvPr>
          <p:cNvSpPr txBox="1"/>
          <p:nvPr/>
        </p:nvSpPr>
        <p:spPr>
          <a:xfrm>
            <a:off x="6646284" y="687372"/>
            <a:ext cx="4852610" cy="1872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创建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load_mnist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函数</a:t>
            </a:r>
            <a:r>
              <a:rPr lang="en-US" altLang="zh-CN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,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将图片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解析和标签解析放在一个，做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好被调用准备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FB180E-818F-4B75-AF8B-3C4427117557}"/>
              </a:ext>
            </a:extLst>
          </p:cNvPr>
          <p:cNvSpPr txBox="1"/>
          <p:nvPr/>
        </p:nvSpPr>
        <p:spPr>
          <a:xfrm>
            <a:off x="7310802" y="3422291"/>
            <a:ext cx="4237974" cy="169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对算法进行改进，保留读取数据转化为</a:t>
            </a:r>
            <a:r>
              <a:rPr lang="en-US" altLang="zh-CN" sz="2800" kern="0" dirty="0" err="1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numpy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类型，不输出无用的提示信息</a:t>
            </a:r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模板页面">
  <a:themeElements>
    <a:clrScheme name="自定义 9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7C3B1"/>
      </a:accent1>
      <a:accent2>
        <a:srgbClr val="3C4661"/>
      </a:accent2>
      <a:accent3>
        <a:srgbClr val="5D6C95"/>
      </a:accent3>
      <a:accent4>
        <a:srgbClr val="DB8962"/>
      </a:accent4>
      <a:accent5>
        <a:srgbClr val="AE9E8E"/>
      </a:accent5>
      <a:accent6>
        <a:srgbClr val="A0795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1602</TotalTime>
  <Words>2341</Words>
  <Application>Microsoft Office PowerPoint</Application>
  <PresentationFormat>宽屏</PresentationFormat>
  <Paragraphs>203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宋体</vt:lpstr>
      <vt:lpstr>微软雅黑</vt:lpstr>
      <vt:lpstr>Arial</vt:lpstr>
      <vt:lpstr>Century Gothic</vt:lpstr>
      <vt:lpstr>Segoe UI Light</vt:lpstr>
      <vt:lpstr>tahoma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shiyan touhao</cp:lastModifiedBy>
  <cp:revision>128</cp:revision>
  <dcterms:created xsi:type="dcterms:W3CDTF">2015-08-18T02:51:41Z</dcterms:created>
  <dcterms:modified xsi:type="dcterms:W3CDTF">2022-06-09T00:55:36Z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2017-12-21T08:00:14.5660046Z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